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8" r:id="rId3"/>
    <p:sldId id="259" r:id="rId4"/>
    <p:sldId id="275" r:id="rId5"/>
    <p:sldId id="264" r:id="rId6"/>
    <p:sldId id="276" r:id="rId7"/>
    <p:sldId id="277" r:id="rId8"/>
    <p:sldId id="278" r:id="rId9"/>
    <p:sldId id="279" r:id="rId10"/>
    <p:sldId id="280" r:id="rId11"/>
    <p:sldId id="282" r:id="rId12"/>
    <p:sldId id="270" r:id="rId13"/>
    <p:sldId id="283" r:id="rId14"/>
    <p:sldId id="271" r:id="rId15"/>
    <p:sldId id="281" r:id="rId16"/>
    <p:sldId id="284" r:id="rId17"/>
    <p:sldId id="285" r:id="rId18"/>
    <p:sldId id="261" r:id="rId19"/>
    <p:sldId id="262" r:id="rId20"/>
    <p:sldId id="263" r:id="rId21"/>
  </p:sldIdLst>
  <p:sldSz cx="9144000" cy="5143500" type="screen16x9"/>
  <p:notesSz cx="6858000" cy="9144000"/>
  <p:embeddedFontLst>
    <p:embeddedFont>
      <p:font typeface="Rubik" panose="020B0604020202020204" charset="-79"/>
      <p:regular r:id="rId23"/>
      <p:bold r:id="rId24"/>
      <p:italic r:id="rId25"/>
      <p:boldItalic r:id="rId26"/>
    </p:embeddedFont>
    <p:embeddedFont>
      <p:font typeface="Rubik Light" panose="020B0604020202020204" charset="-79"/>
      <p:regular r:id="rId27"/>
      <p:bold r:id="rId28"/>
      <p:italic r:id="rId29"/>
      <p:boldItalic r:id="rId30"/>
    </p:embeddedFont>
    <p:embeddedFont>
      <p:font typeface="Rubik Medium" panose="020B0604020202020204" charset="-79"/>
      <p:regular r:id="rId31"/>
      <p:bold r:id="rId32"/>
      <p:italic r:id="rId33"/>
      <p:boldItalic r:id="rId34"/>
    </p:embeddedFont>
    <p:embeddedFont>
      <p:font typeface="Rubik SemiBold" panose="020B0604020202020204" charset="-79"/>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646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15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400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773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599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363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929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964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200da5092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200da5092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200da5092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200da509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00da5092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00da5092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180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818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99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005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924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hyperlink" Target="https://github.com/HasanAlaziz/Virtual-Internship-Experience" TargetMode="Externa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hyperlink" Target="https://drive.google.com/file/d/1FQAG2nPZchpj-JyLnbKnDIEkgnrzP3WD/view?usp=sharing"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3"/>
          <p:cNvSpPr txBox="1"/>
          <p:nvPr/>
        </p:nvSpPr>
        <p:spPr>
          <a:xfrm>
            <a:off x="517900" y="1176074"/>
            <a:ext cx="6116816" cy="156963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US" sz="4500" b="1" dirty="0">
                <a:solidFill>
                  <a:schemeClr val="lt1"/>
                </a:solidFill>
                <a:latin typeface="Rubik"/>
                <a:ea typeface="Rubik"/>
                <a:cs typeface="Rubik"/>
                <a:sym typeface="Rubik"/>
              </a:rPr>
              <a:t>Data Engineer Final Test</a:t>
            </a:r>
            <a:endParaRPr lang="en-US" sz="2000" dirty="0">
              <a:solidFill>
                <a:schemeClr val="lt1"/>
              </a:solidFill>
              <a:latin typeface="Rubik"/>
              <a:ea typeface="Rubik"/>
              <a:cs typeface="Rubik"/>
              <a:sym typeface="Rubik"/>
            </a:endParaRPr>
          </a:p>
        </p:txBody>
      </p:sp>
      <p:sp>
        <p:nvSpPr>
          <p:cNvPr id="57" name="Google Shape;57;p13"/>
          <p:cNvSpPr txBox="1"/>
          <p:nvPr/>
        </p:nvSpPr>
        <p:spPr>
          <a:xfrm>
            <a:off x="517900" y="2533472"/>
            <a:ext cx="4833821" cy="569356"/>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lt1"/>
                </a:solidFill>
                <a:latin typeface="Rubik SemiBold"/>
                <a:ea typeface="Rubik SemiBold"/>
                <a:cs typeface="Rubik SemiBold"/>
                <a:sym typeface="Rubik SemiBold"/>
              </a:rPr>
              <a:t>Virtual Internship Experience</a:t>
            </a:r>
          </a:p>
        </p:txBody>
      </p:sp>
      <p:sp>
        <p:nvSpPr>
          <p:cNvPr id="58" name="Google Shape;58;p13"/>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2998431"/>
            <a:ext cx="4392000" cy="800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Presented by</a:t>
            </a:r>
            <a:endParaRPr sz="2000" dirty="0">
              <a:solidFill>
                <a:schemeClr val="lt1"/>
              </a:solidFill>
              <a:latin typeface="Rubik Light"/>
              <a:ea typeface="Rubik Light"/>
              <a:cs typeface="Rubik Light"/>
              <a:sym typeface="Rubik Light"/>
            </a:endParaRPr>
          </a:p>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Muhammad Hasan Al-Azizz</a:t>
            </a:r>
            <a:endParaRPr sz="2000" dirty="0">
              <a:solidFill>
                <a:schemeClr val="lt1"/>
              </a:solidFill>
              <a:latin typeface="Rubik Light"/>
              <a:ea typeface="Rubik Light"/>
              <a:cs typeface="Rubik Light"/>
              <a:sym typeface="Rubik Light"/>
            </a:endParaRPr>
          </a:p>
        </p:txBody>
      </p:sp>
      <p:pic>
        <p:nvPicPr>
          <p:cNvPr id="3" name="Picture 2">
            <a:extLst>
              <a:ext uri="{FF2B5EF4-FFF2-40B4-BE49-F238E27FC236}">
                <a16:creationId xmlns:a16="http://schemas.microsoft.com/office/drawing/2014/main" id="{0CC35494-8AD0-324B-F836-469AEAC9ED34}"/>
              </a:ext>
            </a:extLst>
          </p:cNvPr>
          <p:cNvPicPr>
            <a:picLocks noChangeAspect="1"/>
          </p:cNvPicPr>
          <p:nvPr/>
        </p:nvPicPr>
        <p:blipFill rotWithShape="1">
          <a:blip r:embed="rId5"/>
          <a:srcRect l="59226" t="50479" r="23953" b="42808"/>
          <a:stretch/>
        </p:blipFill>
        <p:spPr>
          <a:xfrm>
            <a:off x="2386876" y="316806"/>
            <a:ext cx="1830746" cy="4109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5" name="Google Shape;95;p16"/>
          <p:cNvSpPr txBox="1"/>
          <p:nvPr/>
        </p:nvSpPr>
        <p:spPr>
          <a:xfrm>
            <a:off x="2118201" y="534453"/>
            <a:ext cx="47729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6" name="Google Shape;96;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 name="Google Shape;98;p16">
            <a:extLst>
              <a:ext uri="{FF2B5EF4-FFF2-40B4-BE49-F238E27FC236}">
                <a16:creationId xmlns:a16="http://schemas.microsoft.com/office/drawing/2014/main" id="{E64820EC-11F5-4D70-BB28-7F8A35DBCFA9}"/>
              </a:ext>
            </a:extLst>
          </p:cNvPr>
          <p:cNvSpPr txBox="1"/>
          <p:nvPr/>
        </p:nvSpPr>
        <p:spPr>
          <a:xfrm>
            <a:off x="1072022" y="1488530"/>
            <a:ext cx="6171660" cy="3139291"/>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AutoNum type="arabicPeriod"/>
            </a:pPr>
            <a:r>
              <a:rPr lang="en" sz="1600" b="1" dirty="0"/>
              <a:t>Melakukan Import/Restore Database</a:t>
            </a:r>
            <a:r>
              <a:rPr lang="en" sz="1600" dirty="0"/>
              <a:t> </a:t>
            </a:r>
            <a:r>
              <a:rPr lang="en" sz="1600" b="1" dirty="0"/>
              <a:t>Staging</a:t>
            </a:r>
            <a:endParaRPr sz="1600" dirty="0"/>
          </a:p>
          <a:p>
            <a:pPr marL="457200" lvl="0" indent="-330200" algn="just" rtl="0">
              <a:spcBef>
                <a:spcPts val="0"/>
              </a:spcBef>
              <a:spcAft>
                <a:spcPts val="0"/>
              </a:spcAft>
              <a:buSzPts val="1600"/>
              <a:buAutoNum type="arabicPeriod"/>
            </a:pPr>
            <a:r>
              <a:rPr lang="en" sz="1600" b="1" dirty="0"/>
              <a:t>Membuat sebuah Database</a:t>
            </a:r>
            <a:r>
              <a:rPr lang="en" sz="1600" dirty="0"/>
              <a:t> bernama </a:t>
            </a:r>
            <a:r>
              <a:rPr lang="en" sz="1600" b="1" dirty="0"/>
              <a:t>DWH_Project</a:t>
            </a:r>
            <a:r>
              <a:rPr lang="en" sz="1600" dirty="0"/>
              <a:t>, serta membuat Tabel Fact dan Dimension dari tabel yang ada di database Staging</a:t>
            </a:r>
            <a:endParaRPr sz="1600" dirty="0"/>
          </a:p>
          <a:p>
            <a:pPr marL="457200" lvl="0" indent="-330200" algn="just" rtl="0">
              <a:spcBef>
                <a:spcPts val="0"/>
              </a:spcBef>
              <a:spcAft>
                <a:spcPts val="0"/>
              </a:spcAft>
              <a:buSzPts val="1600"/>
              <a:buAutoNum type="arabicPeriod"/>
            </a:pPr>
            <a:r>
              <a:rPr lang="en" sz="1600" b="1" dirty="0"/>
              <a:t>Membuat Job ETL</a:t>
            </a:r>
            <a:r>
              <a:rPr lang="en" sz="1600" dirty="0"/>
              <a:t> di aplikasi talend untuk memindahkan data dari Staging ke Data Warehouse. Khusus untuk Tabel DimCustomer, lakukan transformasi data dengan merubah data dari kolom FirstName dan LastName menjadi huruf kapital semua, lalu gabungkan kedua kolom tersebut menjadi satu kolom yang bernama CustomerName</a:t>
            </a:r>
            <a:endParaRPr sz="1600" dirty="0"/>
          </a:p>
          <a:p>
            <a:pPr marL="457200" lvl="0" indent="-330200" algn="just" rtl="0">
              <a:spcBef>
                <a:spcPts val="0"/>
              </a:spcBef>
              <a:spcAft>
                <a:spcPts val="0"/>
              </a:spcAft>
              <a:buSzPts val="1600"/>
              <a:buAutoNum type="arabicPeriod"/>
            </a:pPr>
            <a:r>
              <a:rPr lang="en" sz="1600" b="1" dirty="0"/>
              <a:t>Membuat Store Procedure</a:t>
            </a:r>
            <a:r>
              <a:rPr lang="en" sz="1600" dirty="0"/>
              <a:t> (SP) untuk menampilkan summary sales order berdasarkan status pengiriman</a:t>
            </a:r>
            <a:endParaRPr sz="1600" dirty="0"/>
          </a:p>
        </p:txBody>
      </p:sp>
    </p:spTree>
    <p:extLst>
      <p:ext uri="{BB962C8B-B14F-4D97-AF65-F5344CB8AC3E}">
        <p14:creationId xmlns:p14="http://schemas.microsoft.com/office/powerpoint/2010/main" val="3901302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5" name="Google Shape;95;p16"/>
          <p:cNvSpPr txBox="1"/>
          <p:nvPr/>
        </p:nvSpPr>
        <p:spPr>
          <a:xfrm>
            <a:off x="2197901" y="59107"/>
            <a:ext cx="47729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6" name="Google Shape;96;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 name="Google Shape;98;p16">
            <a:extLst>
              <a:ext uri="{FF2B5EF4-FFF2-40B4-BE49-F238E27FC236}">
                <a16:creationId xmlns:a16="http://schemas.microsoft.com/office/drawing/2014/main" id="{E64820EC-11F5-4D70-BB28-7F8A35DBCFA9}"/>
              </a:ext>
            </a:extLst>
          </p:cNvPr>
          <p:cNvSpPr txBox="1"/>
          <p:nvPr/>
        </p:nvSpPr>
        <p:spPr>
          <a:xfrm>
            <a:off x="182006" y="785339"/>
            <a:ext cx="6171660" cy="1661963"/>
          </a:xfrm>
          <a:prstGeom prst="rect">
            <a:avLst/>
          </a:prstGeom>
          <a:noFill/>
          <a:ln>
            <a:noFill/>
          </a:ln>
        </p:spPr>
        <p:txBody>
          <a:bodyPr spcFirstLastPara="1" wrap="square" lIns="91425" tIns="91425" rIns="91425" bIns="91425" anchor="t" anchorCtr="0">
            <a:spAutoFit/>
          </a:bodyPr>
          <a:lstStyle/>
          <a:p>
            <a:pPr marL="127000" lvl="0" algn="just" rtl="0">
              <a:spcBef>
                <a:spcPts val="0"/>
              </a:spcBef>
              <a:spcAft>
                <a:spcPts val="0"/>
              </a:spcAft>
              <a:buSzPts val="1600"/>
            </a:pPr>
            <a:r>
              <a:rPr lang="en" sz="1600" b="1" dirty="0"/>
              <a:t>Membuat Job ETL</a:t>
            </a:r>
            <a:r>
              <a:rPr lang="en" sz="1600" dirty="0"/>
              <a:t> di aplikasi talend untuk memindahkan data dari Staging ke Data Warehouse. Khusus untuk Tabel DimCustomer, lakukan transformasi data dengan merubah data dari kolom FirstName dan LastName menjadi huruf kapital semua, lalu gabungkan kedua kolom tersebut menjadi satu kolom yang bernama CustomerName</a:t>
            </a:r>
            <a:endParaRPr sz="1600" dirty="0"/>
          </a:p>
        </p:txBody>
      </p:sp>
      <p:pic>
        <p:nvPicPr>
          <p:cNvPr id="2" name="Picture 1">
            <a:extLst>
              <a:ext uri="{FF2B5EF4-FFF2-40B4-BE49-F238E27FC236}">
                <a16:creationId xmlns:a16="http://schemas.microsoft.com/office/drawing/2014/main" id="{48A9FB32-10F9-E10C-83CE-393EC91A94C1}"/>
              </a:ext>
            </a:extLst>
          </p:cNvPr>
          <p:cNvPicPr>
            <a:picLocks noChangeAspect="1"/>
          </p:cNvPicPr>
          <p:nvPr/>
        </p:nvPicPr>
        <p:blipFill>
          <a:blip r:embed="rId5"/>
          <a:stretch>
            <a:fillRect/>
          </a:stretch>
        </p:blipFill>
        <p:spPr>
          <a:xfrm>
            <a:off x="3829162" y="2070657"/>
            <a:ext cx="5132832" cy="2887218"/>
          </a:xfrm>
          <a:prstGeom prst="rect">
            <a:avLst/>
          </a:prstGeom>
        </p:spPr>
      </p:pic>
    </p:spTree>
    <p:extLst>
      <p:ext uri="{BB962C8B-B14F-4D97-AF65-F5344CB8AC3E}">
        <p14:creationId xmlns:p14="http://schemas.microsoft.com/office/powerpoint/2010/main" val="1356048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3" name="Picture 2">
            <a:extLst>
              <a:ext uri="{FF2B5EF4-FFF2-40B4-BE49-F238E27FC236}">
                <a16:creationId xmlns:a16="http://schemas.microsoft.com/office/drawing/2014/main" id="{EB1DACAA-6F9A-75A0-1F3F-EA0C3C87F7D9}"/>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407891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2" name="Picture 1">
            <a:extLst>
              <a:ext uri="{FF2B5EF4-FFF2-40B4-BE49-F238E27FC236}">
                <a16:creationId xmlns:a16="http://schemas.microsoft.com/office/drawing/2014/main" id="{94EB1E20-57B2-13BD-4ECD-CDC2E9D8447A}"/>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807718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426498" y="24977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Kesalahan</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3" name="Picture 2">
            <a:extLst>
              <a:ext uri="{FF2B5EF4-FFF2-40B4-BE49-F238E27FC236}">
                <a16:creationId xmlns:a16="http://schemas.microsoft.com/office/drawing/2014/main" id="{968F5CA5-93C9-FA99-BAFB-A7DB0CBE53BE}"/>
              </a:ext>
            </a:extLst>
          </p:cNvPr>
          <p:cNvPicPr>
            <a:picLocks noChangeAspect="1"/>
          </p:cNvPicPr>
          <p:nvPr/>
        </p:nvPicPr>
        <p:blipFill>
          <a:blip r:embed="rId5"/>
          <a:stretch>
            <a:fillRect/>
          </a:stretch>
        </p:blipFill>
        <p:spPr>
          <a:xfrm>
            <a:off x="4657998" y="1453850"/>
            <a:ext cx="4317498" cy="2428592"/>
          </a:xfrm>
          <a:prstGeom prst="rect">
            <a:avLst/>
          </a:prstGeom>
        </p:spPr>
      </p:pic>
      <p:pic>
        <p:nvPicPr>
          <p:cNvPr id="5" name="Picture 4">
            <a:extLst>
              <a:ext uri="{FF2B5EF4-FFF2-40B4-BE49-F238E27FC236}">
                <a16:creationId xmlns:a16="http://schemas.microsoft.com/office/drawing/2014/main" id="{CFA0D313-E5E6-F12C-54E6-4FD90BE177C3}"/>
              </a:ext>
            </a:extLst>
          </p:cNvPr>
          <p:cNvPicPr>
            <a:picLocks noChangeAspect="1"/>
          </p:cNvPicPr>
          <p:nvPr/>
        </p:nvPicPr>
        <p:blipFill>
          <a:blip r:embed="rId6"/>
          <a:stretch>
            <a:fillRect/>
          </a:stretch>
        </p:blipFill>
        <p:spPr>
          <a:xfrm>
            <a:off x="254501" y="1453849"/>
            <a:ext cx="4317499" cy="2428593"/>
          </a:xfrm>
          <a:prstGeom prst="rect">
            <a:avLst/>
          </a:prstGeom>
        </p:spPr>
      </p:pic>
      <p:cxnSp>
        <p:nvCxnSpPr>
          <p:cNvPr id="7" name="Straight Connector 6">
            <a:extLst>
              <a:ext uri="{FF2B5EF4-FFF2-40B4-BE49-F238E27FC236}">
                <a16:creationId xmlns:a16="http://schemas.microsoft.com/office/drawing/2014/main" id="{8BAB76AB-3B3B-7D9A-489A-BAF15F9E7B90}"/>
              </a:ext>
            </a:extLst>
          </p:cNvPr>
          <p:cNvCxnSpPr/>
          <p:nvPr/>
        </p:nvCxnSpPr>
        <p:spPr>
          <a:xfrm>
            <a:off x="1552353" y="2013098"/>
            <a:ext cx="2161954" cy="1240465"/>
          </a:xfrm>
          <a:prstGeom prst="line">
            <a:avLst/>
          </a:prstGeom>
        </p:spPr>
        <p:style>
          <a:lnRef idx="2">
            <a:schemeClr val="accent4"/>
          </a:lnRef>
          <a:fillRef idx="0">
            <a:schemeClr val="accent4"/>
          </a:fillRef>
          <a:effectRef idx="1">
            <a:schemeClr val="accent4"/>
          </a:effectRef>
          <a:fontRef idx="minor">
            <a:schemeClr val="tx1"/>
          </a:fontRef>
        </p:style>
      </p:cxnSp>
      <p:cxnSp>
        <p:nvCxnSpPr>
          <p:cNvPr id="8" name="Straight Connector 7">
            <a:extLst>
              <a:ext uri="{FF2B5EF4-FFF2-40B4-BE49-F238E27FC236}">
                <a16:creationId xmlns:a16="http://schemas.microsoft.com/office/drawing/2014/main" id="{8381F75B-BF88-B3ED-6503-8C61F703B8D6}"/>
              </a:ext>
            </a:extLst>
          </p:cNvPr>
          <p:cNvCxnSpPr/>
          <p:nvPr/>
        </p:nvCxnSpPr>
        <p:spPr>
          <a:xfrm>
            <a:off x="6027853" y="1803991"/>
            <a:ext cx="2161954" cy="1240465"/>
          </a:xfrm>
          <a:prstGeom prst="line">
            <a:avLst/>
          </a:prstGeom>
        </p:spPr>
        <p:style>
          <a:lnRef idx="2">
            <a:schemeClr val="accent4"/>
          </a:lnRef>
          <a:fillRef idx="0">
            <a:schemeClr val="accent4"/>
          </a:fillRef>
          <a:effectRef idx="1">
            <a:schemeClr val="accent4"/>
          </a:effectRef>
          <a:fontRef idx="minor">
            <a:schemeClr val="tx1"/>
          </a:fontRef>
        </p:style>
      </p:cxnSp>
      <p:cxnSp>
        <p:nvCxnSpPr>
          <p:cNvPr id="9" name="Straight Connector 8">
            <a:extLst>
              <a:ext uri="{FF2B5EF4-FFF2-40B4-BE49-F238E27FC236}">
                <a16:creationId xmlns:a16="http://schemas.microsoft.com/office/drawing/2014/main" id="{B043A817-3BCC-F7E0-7722-3024EAEA619A}"/>
              </a:ext>
            </a:extLst>
          </p:cNvPr>
          <p:cNvCxnSpPr>
            <a:cxnSpLocks/>
          </p:cNvCxnSpPr>
          <p:nvPr/>
        </p:nvCxnSpPr>
        <p:spPr>
          <a:xfrm flipV="1">
            <a:off x="1715386" y="2013098"/>
            <a:ext cx="2084919" cy="1084490"/>
          </a:xfrm>
          <a:prstGeom prst="line">
            <a:avLst/>
          </a:prstGeom>
        </p:spPr>
        <p:style>
          <a:lnRef idx="2">
            <a:schemeClr val="accent4"/>
          </a:lnRef>
          <a:fillRef idx="0">
            <a:schemeClr val="accent4"/>
          </a:fillRef>
          <a:effectRef idx="1">
            <a:schemeClr val="accent4"/>
          </a:effectRef>
          <a:fontRef idx="minor">
            <a:schemeClr val="tx1"/>
          </a:fontRef>
        </p:style>
      </p:cxnSp>
      <p:cxnSp>
        <p:nvCxnSpPr>
          <p:cNvPr id="12" name="Straight Connector 11">
            <a:extLst>
              <a:ext uri="{FF2B5EF4-FFF2-40B4-BE49-F238E27FC236}">
                <a16:creationId xmlns:a16="http://schemas.microsoft.com/office/drawing/2014/main" id="{BE12B641-49E1-AE45-1ECC-44F9B323E88F}"/>
              </a:ext>
            </a:extLst>
          </p:cNvPr>
          <p:cNvCxnSpPr>
            <a:cxnSpLocks/>
          </p:cNvCxnSpPr>
          <p:nvPr/>
        </p:nvCxnSpPr>
        <p:spPr>
          <a:xfrm flipV="1">
            <a:off x="6100875" y="1803991"/>
            <a:ext cx="2084919" cy="108449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838232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5" name="Google Shape;95;p16"/>
          <p:cNvSpPr txBox="1"/>
          <p:nvPr/>
        </p:nvSpPr>
        <p:spPr>
          <a:xfrm>
            <a:off x="2118201" y="534453"/>
            <a:ext cx="47729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6" name="Google Shape;96;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 name="Google Shape;98;p16">
            <a:extLst>
              <a:ext uri="{FF2B5EF4-FFF2-40B4-BE49-F238E27FC236}">
                <a16:creationId xmlns:a16="http://schemas.microsoft.com/office/drawing/2014/main" id="{E64820EC-11F5-4D70-BB28-7F8A35DBCFA9}"/>
              </a:ext>
            </a:extLst>
          </p:cNvPr>
          <p:cNvSpPr txBox="1"/>
          <p:nvPr/>
        </p:nvSpPr>
        <p:spPr>
          <a:xfrm>
            <a:off x="1072022" y="1488530"/>
            <a:ext cx="6171660" cy="3139291"/>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AutoNum type="arabicPeriod"/>
            </a:pPr>
            <a:r>
              <a:rPr lang="en" sz="1600" b="1" dirty="0"/>
              <a:t>Melakukan Import/Restore Database</a:t>
            </a:r>
            <a:r>
              <a:rPr lang="en" sz="1600" dirty="0"/>
              <a:t> </a:t>
            </a:r>
            <a:r>
              <a:rPr lang="en" sz="1600" b="1" dirty="0"/>
              <a:t>Staging</a:t>
            </a:r>
            <a:endParaRPr sz="1600" dirty="0"/>
          </a:p>
          <a:p>
            <a:pPr marL="457200" lvl="0" indent="-330200" algn="just" rtl="0">
              <a:spcBef>
                <a:spcPts val="0"/>
              </a:spcBef>
              <a:spcAft>
                <a:spcPts val="0"/>
              </a:spcAft>
              <a:buSzPts val="1600"/>
              <a:buAutoNum type="arabicPeriod"/>
            </a:pPr>
            <a:r>
              <a:rPr lang="en" sz="1600" b="1" dirty="0"/>
              <a:t>Membuat sebuah Database</a:t>
            </a:r>
            <a:r>
              <a:rPr lang="en" sz="1600" dirty="0"/>
              <a:t> bernama </a:t>
            </a:r>
            <a:r>
              <a:rPr lang="en" sz="1600" b="1" dirty="0"/>
              <a:t>DWH_Project</a:t>
            </a:r>
            <a:r>
              <a:rPr lang="en" sz="1600" dirty="0"/>
              <a:t>, serta membuat Tabel Fact dan Dimension dari tabel yang ada di database Staging</a:t>
            </a:r>
            <a:endParaRPr sz="1600" dirty="0"/>
          </a:p>
          <a:p>
            <a:pPr marL="457200" lvl="0" indent="-330200" algn="just" rtl="0">
              <a:spcBef>
                <a:spcPts val="0"/>
              </a:spcBef>
              <a:spcAft>
                <a:spcPts val="0"/>
              </a:spcAft>
              <a:buSzPts val="1600"/>
              <a:buAutoNum type="arabicPeriod"/>
            </a:pPr>
            <a:r>
              <a:rPr lang="en" sz="1600" b="1" dirty="0"/>
              <a:t>Membuat Job ETL</a:t>
            </a:r>
            <a:r>
              <a:rPr lang="en" sz="1600" dirty="0"/>
              <a:t> di aplikasi talend untuk memindahkan data dari Staging ke Data Warehouse. Khusus untuk Tabel DimCustomer, lakukan transformasi data dengan merubah data dari kolom FirstName dan LastName menjadi huruf kapital semua, lalu gabungkan kedua kolom tersebut menjadi satu kolom yang bernama CustomerName</a:t>
            </a:r>
            <a:endParaRPr sz="1600" dirty="0"/>
          </a:p>
          <a:p>
            <a:pPr marL="457200" lvl="0" indent="-330200" algn="just" rtl="0">
              <a:spcBef>
                <a:spcPts val="0"/>
              </a:spcBef>
              <a:spcAft>
                <a:spcPts val="0"/>
              </a:spcAft>
              <a:buSzPts val="1600"/>
              <a:buAutoNum type="arabicPeriod"/>
            </a:pPr>
            <a:r>
              <a:rPr lang="en" sz="1600" b="1" dirty="0"/>
              <a:t>Membuat Store Procedure</a:t>
            </a:r>
            <a:r>
              <a:rPr lang="en" sz="1600" dirty="0"/>
              <a:t> (SP) untuk menampilkan summary sales order berdasarkan status pengiriman</a:t>
            </a:r>
            <a:endParaRPr sz="1600" dirty="0"/>
          </a:p>
        </p:txBody>
      </p:sp>
    </p:spTree>
    <p:extLst>
      <p:ext uri="{BB962C8B-B14F-4D97-AF65-F5344CB8AC3E}">
        <p14:creationId xmlns:p14="http://schemas.microsoft.com/office/powerpoint/2010/main" val="373822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5" name="Google Shape;95;p16"/>
          <p:cNvSpPr txBox="1"/>
          <p:nvPr/>
        </p:nvSpPr>
        <p:spPr>
          <a:xfrm>
            <a:off x="2197901" y="94974"/>
            <a:ext cx="47729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6" name="Google Shape;96;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 name="Google Shape;98;p16">
            <a:extLst>
              <a:ext uri="{FF2B5EF4-FFF2-40B4-BE49-F238E27FC236}">
                <a16:creationId xmlns:a16="http://schemas.microsoft.com/office/drawing/2014/main" id="{E64820EC-11F5-4D70-BB28-7F8A35DBCFA9}"/>
              </a:ext>
            </a:extLst>
          </p:cNvPr>
          <p:cNvSpPr txBox="1"/>
          <p:nvPr/>
        </p:nvSpPr>
        <p:spPr>
          <a:xfrm>
            <a:off x="1486170" y="1049051"/>
            <a:ext cx="6171660" cy="677078"/>
          </a:xfrm>
          <a:prstGeom prst="rect">
            <a:avLst/>
          </a:prstGeom>
          <a:noFill/>
          <a:ln>
            <a:noFill/>
          </a:ln>
        </p:spPr>
        <p:txBody>
          <a:bodyPr spcFirstLastPara="1" wrap="square" lIns="91425" tIns="91425" rIns="91425" bIns="91425" anchor="t" anchorCtr="0">
            <a:spAutoFit/>
          </a:bodyPr>
          <a:lstStyle/>
          <a:p>
            <a:pPr marL="127000" lvl="0" algn="ctr" rtl="0">
              <a:spcBef>
                <a:spcPts val="0"/>
              </a:spcBef>
              <a:spcAft>
                <a:spcPts val="0"/>
              </a:spcAft>
              <a:buSzPts val="1600"/>
            </a:pPr>
            <a:r>
              <a:rPr lang="en" sz="1600" b="1" dirty="0"/>
              <a:t>Membuat Store Procedure</a:t>
            </a:r>
            <a:r>
              <a:rPr lang="en" sz="1600" dirty="0"/>
              <a:t> (SP) untuk menampilkan summary sales order berdasarkan status pengiriman</a:t>
            </a:r>
            <a:endParaRPr sz="1600" dirty="0"/>
          </a:p>
        </p:txBody>
      </p:sp>
      <p:pic>
        <p:nvPicPr>
          <p:cNvPr id="3" name="Picture 2">
            <a:extLst>
              <a:ext uri="{FF2B5EF4-FFF2-40B4-BE49-F238E27FC236}">
                <a16:creationId xmlns:a16="http://schemas.microsoft.com/office/drawing/2014/main" id="{0EC40E63-7593-69E8-34F8-0533B297FF86}"/>
              </a:ext>
            </a:extLst>
          </p:cNvPr>
          <p:cNvPicPr>
            <a:picLocks noChangeAspect="1"/>
          </p:cNvPicPr>
          <p:nvPr/>
        </p:nvPicPr>
        <p:blipFill>
          <a:blip r:embed="rId5"/>
          <a:stretch>
            <a:fillRect/>
          </a:stretch>
        </p:blipFill>
        <p:spPr>
          <a:xfrm>
            <a:off x="1570074" y="1702373"/>
            <a:ext cx="6003851" cy="3377166"/>
          </a:xfrm>
          <a:prstGeom prst="rect">
            <a:avLst/>
          </a:prstGeom>
        </p:spPr>
      </p:pic>
    </p:spTree>
    <p:extLst>
      <p:ext uri="{BB962C8B-B14F-4D97-AF65-F5344CB8AC3E}">
        <p14:creationId xmlns:p14="http://schemas.microsoft.com/office/powerpoint/2010/main" val="816178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5" name="Google Shape;95;p16"/>
          <p:cNvSpPr txBox="1"/>
          <p:nvPr/>
        </p:nvSpPr>
        <p:spPr>
          <a:xfrm>
            <a:off x="2197901" y="94974"/>
            <a:ext cx="47729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6" name="Google Shape;96;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 name="Google Shape;98;p16">
            <a:extLst>
              <a:ext uri="{FF2B5EF4-FFF2-40B4-BE49-F238E27FC236}">
                <a16:creationId xmlns:a16="http://schemas.microsoft.com/office/drawing/2014/main" id="{E64820EC-11F5-4D70-BB28-7F8A35DBCFA9}"/>
              </a:ext>
            </a:extLst>
          </p:cNvPr>
          <p:cNvSpPr txBox="1"/>
          <p:nvPr/>
        </p:nvSpPr>
        <p:spPr>
          <a:xfrm>
            <a:off x="1486170" y="1049051"/>
            <a:ext cx="6171660" cy="677078"/>
          </a:xfrm>
          <a:prstGeom prst="rect">
            <a:avLst/>
          </a:prstGeom>
          <a:noFill/>
          <a:ln>
            <a:noFill/>
          </a:ln>
        </p:spPr>
        <p:txBody>
          <a:bodyPr spcFirstLastPara="1" wrap="square" lIns="91425" tIns="91425" rIns="91425" bIns="91425" anchor="t" anchorCtr="0">
            <a:spAutoFit/>
          </a:bodyPr>
          <a:lstStyle/>
          <a:p>
            <a:pPr marL="127000" lvl="0" algn="ctr" rtl="0">
              <a:spcBef>
                <a:spcPts val="0"/>
              </a:spcBef>
              <a:spcAft>
                <a:spcPts val="0"/>
              </a:spcAft>
              <a:buSzPts val="1600"/>
            </a:pPr>
            <a:r>
              <a:rPr lang="en" sz="1600" b="1" dirty="0"/>
              <a:t>Membuat Store Procedure</a:t>
            </a:r>
            <a:r>
              <a:rPr lang="en" sz="1600" dirty="0"/>
              <a:t> (SP) untuk menampilkan summary sales order berdasarkan status pengiriman</a:t>
            </a:r>
            <a:endParaRPr sz="1600" dirty="0"/>
          </a:p>
        </p:txBody>
      </p:sp>
      <p:pic>
        <p:nvPicPr>
          <p:cNvPr id="4" name="Picture 3">
            <a:extLst>
              <a:ext uri="{FF2B5EF4-FFF2-40B4-BE49-F238E27FC236}">
                <a16:creationId xmlns:a16="http://schemas.microsoft.com/office/drawing/2014/main" id="{2807AE60-C321-EACF-DEDC-EE61558C5254}"/>
              </a:ext>
            </a:extLst>
          </p:cNvPr>
          <p:cNvPicPr>
            <a:picLocks noChangeAspect="1"/>
          </p:cNvPicPr>
          <p:nvPr/>
        </p:nvPicPr>
        <p:blipFill>
          <a:blip r:embed="rId5"/>
          <a:stretch>
            <a:fillRect/>
          </a:stretch>
        </p:blipFill>
        <p:spPr>
          <a:xfrm>
            <a:off x="1486170" y="1644849"/>
            <a:ext cx="6171660" cy="3471559"/>
          </a:xfrm>
          <a:prstGeom prst="rect">
            <a:avLst/>
          </a:prstGeom>
        </p:spPr>
      </p:pic>
    </p:spTree>
    <p:extLst>
      <p:ext uri="{BB962C8B-B14F-4D97-AF65-F5344CB8AC3E}">
        <p14:creationId xmlns:p14="http://schemas.microsoft.com/office/powerpoint/2010/main" val="2791666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8"/>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12" name="Google Shape;112;p18"/>
          <p:cNvSpPr txBox="1"/>
          <p:nvPr/>
        </p:nvSpPr>
        <p:spPr>
          <a:xfrm>
            <a:off x="340500" y="1899838"/>
            <a:ext cx="8463000" cy="92329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800" b="1" dirty="0">
                <a:latin typeface="Rubik"/>
                <a:ea typeface="Rubik"/>
                <a:cs typeface="Rubik"/>
                <a:sym typeface="Rubik"/>
              </a:rPr>
              <a:t>link GitHub</a:t>
            </a:r>
            <a:endParaRPr sz="4500" b="1" dirty="0">
              <a:latin typeface="Rubik"/>
              <a:ea typeface="Rubik"/>
              <a:cs typeface="Rubik"/>
              <a:sym typeface="Rubik"/>
            </a:endParaRPr>
          </a:p>
        </p:txBody>
      </p:sp>
      <p:pic>
        <p:nvPicPr>
          <p:cNvPr id="113" name="Google Shape;113;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4" name="Google Shape;114;p18"/>
          <p:cNvSpPr txBox="1"/>
          <p:nvPr/>
        </p:nvSpPr>
        <p:spPr>
          <a:xfrm>
            <a:off x="340500" y="2843463"/>
            <a:ext cx="837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err="1">
                <a:hlinkClick r:id="rId5"/>
              </a:rPr>
              <a:t>HasanAlaziz</a:t>
            </a:r>
            <a:r>
              <a:rPr lang="en-US" dirty="0">
                <a:hlinkClick r:id="rId5"/>
              </a:rPr>
              <a:t>/Virtual-Internship-Experience (github.com)</a:t>
            </a:r>
            <a:endParaRPr i="1" dirty="0">
              <a:latin typeface="Rubik"/>
              <a:ea typeface="Rubik"/>
              <a:cs typeface="Rubik"/>
              <a:sym typeface="Rubi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9"/>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20" name="Google Shape;120;p19"/>
          <p:cNvSpPr txBox="1"/>
          <p:nvPr/>
        </p:nvSpPr>
        <p:spPr>
          <a:xfrm>
            <a:off x="340500" y="1899838"/>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Video Presentation</a:t>
            </a:r>
            <a:endParaRPr sz="5000" b="1" dirty="0">
              <a:latin typeface="Rubik"/>
              <a:ea typeface="Rubik"/>
              <a:cs typeface="Rubik"/>
              <a:sym typeface="Rubik"/>
            </a:endParaRPr>
          </a:p>
        </p:txBody>
      </p:sp>
      <p:pic>
        <p:nvPicPr>
          <p:cNvPr id="121" name="Google Shape;121;p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2" name="Google Shape;122;p19"/>
          <p:cNvSpPr txBox="1"/>
          <p:nvPr/>
        </p:nvSpPr>
        <p:spPr>
          <a:xfrm>
            <a:off x="340500" y="2843463"/>
            <a:ext cx="837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Rubik"/>
                <a:ea typeface="Rubik"/>
                <a:cs typeface="Rubik"/>
                <a:sym typeface="Rubik"/>
                <a:hlinkClick r:id="rId5"/>
              </a:rPr>
              <a:t>https://drive.google.com/file/d/1FQAG2nPZchpj-JyLnbKnDIEkgnrzP3WD/view?usp=sharing</a:t>
            </a:r>
            <a:r>
              <a:rPr lang="en-US" dirty="0">
                <a:latin typeface="Rubik"/>
                <a:ea typeface="Rubik"/>
                <a:cs typeface="Rubik"/>
                <a:sym typeface="Rubik"/>
              </a:rPr>
              <a:t> </a:t>
            </a:r>
            <a:endParaRPr dirty="0">
              <a:latin typeface="Rubik"/>
              <a:ea typeface="Rubik"/>
              <a:cs typeface="Rubik"/>
              <a:sym typeface="Rubi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75" name="Google Shape;75;p1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6" name="Google Shape;76;p15"/>
          <p:cNvSpPr/>
          <p:nvPr/>
        </p:nvSpPr>
        <p:spPr>
          <a:xfrm>
            <a:off x="0" y="0"/>
            <a:ext cx="4572000" cy="5143500"/>
          </a:xfrm>
          <a:prstGeom prst="rect">
            <a:avLst/>
          </a:prstGeom>
          <a:solidFill>
            <a:srgbClr val="019FAB">
              <a:alpha val="4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37850" y="470625"/>
            <a:ext cx="1899300" cy="184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ubik Medium"/>
                <a:ea typeface="Rubik Medium"/>
                <a:cs typeface="Rubik Medium"/>
                <a:sym typeface="Rubik Medium"/>
              </a:rPr>
              <a:t>Insert your photo here</a:t>
            </a:r>
            <a:endParaRPr dirty="0">
              <a:latin typeface="Rubik Medium"/>
              <a:ea typeface="Rubik Medium"/>
              <a:cs typeface="Rubik Medium"/>
              <a:sym typeface="Rubik Medium"/>
            </a:endParaRPr>
          </a:p>
        </p:txBody>
      </p:sp>
      <p:sp>
        <p:nvSpPr>
          <p:cNvPr id="78" name="Google Shape;78;p15"/>
          <p:cNvSpPr txBox="1"/>
          <p:nvPr/>
        </p:nvSpPr>
        <p:spPr>
          <a:xfrm>
            <a:off x="2528250" y="840975"/>
            <a:ext cx="200160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Rubik SemiBold"/>
                <a:ea typeface="Rubik SemiBold"/>
                <a:cs typeface="Rubik SemiBold"/>
                <a:sym typeface="Rubik SemiBold"/>
              </a:rPr>
              <a:t>MUHAMMAD HASAN</a:t>
            </a:r>
          </a:p>
          <a:p>
            <a:pPr marL="0" lvl="0" indent="0" algn="l" rtl="0">
              <a:spcBef>
                <a:spcPts val="0"/>
              </a:spcBef>
              <a:spcAft>
                <a:spcPts val="0"/>
              </a:spcAft>
              <a:buNone/>
            </a:pPr>
            <a:r>
              <a:rPr lang="en" sz="1800" dirty="0">
                <a:latin typeface="Rubik SemiBold"/>
                <a:ea typeface="Rubik SemiBold"/>
                <a:cs typeface="Rubik SemiBold"/>
                <a:sym typeface="Rubik SemiBold"/>
              </a:rPr>
              <a:t>AL-AZIZ</a:t>
            </a:r>
            <a:endParaRPr sz="1800" dirty="0">
              <a:latin typeface="Rubik SemiBold"/>
              <a:ea typeface="Rubik SemiBold"/>
              <a:cs typeface="Rubik SemiBold"/>
              <a:sym typeface="Rubik SemiBold"/>
            </a:endParaRPr>
          </a:p>
        </p:txBody>
      </p:sp>
      <p:sp>
        <p:nvSpPr>
          <p:cNvPr id="79" name="Google Shape;79;p15"/>
          <p:cNvSpPr txBox="1"/>
          <p:nvPr/>
        </p:nvSpPr>
        <p:spPr>
          <a:xfrm>
            <a:off x="537850" y="2571750"/>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Rubik SemiBold"/>
                <a:ea typeface="Rubik SemiBold"/>
                <a:cs typeface="Rubik SemiBold"/>
                <a:sym typeface="Rubik SemiBold"/>
              </a:rPr>
              <a:t>About You</a:t>
            </a:r>
            <a:endParaRPr sz="2000">
              <a:latin typeface="Rubik SemiBold"/>
              <a:ea typeface="Rubik SemiBold"/>
              <a:cs typeface="Rubik SemiBold"/>
              <a:sym typeface="Rubik SemiBold"/>
            </a:endParaRPr>
          </a:p>
        </p:txBody>
      </p:sp>
      <p:sp>
        <p:nvSpPr>
          <p:cNvPr id="80" name="Google Shape;80;p15"/>
          <p:cNvSpPr txBox="1"/>
          <p:nvPr/>
        </p:nvSpPr>
        <p:spPr>
          <a:xfrm>
            <a:off x="4867250" y="959175"/>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Rubik SemiBold"/>
                <a:ea typeface="Rubik SemiBold"/>
                <a:cs typeface="Rubik SemiBold"/>
                <a:sym typeface="Rubik SemiBold"/>
              </a:rPr>
              <a:t>Experience</a:t>
            </a:r>
            <a:endParaRPr sz="2000" dirty="0">
              <a:latin typeface="Rubik SemiBold"/>
              <a:ea typeface="Rubik SemiBold"/>
              <a:cs typeface="Rubik SemiBold"/>
              <a:sym typeface="Rubik SemiBold"/>
            </a:endParaRPr>
          </a:p>
        </p:txBody>
      </p:sp>
      <p:sp>
        <p:nvSpPr>
          <p:cNvPr id="81" name="Google Shape;81;p15"/>
          <p:cNvSpPr/>
          <p:nvPr/>
        </p:nvSpPr>
        <p:spPr>
          <a:xfrm>
            <a:off x="5095575" y="1848125"/>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000625" y="17160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5000625" y="28003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5294775" y="1625150"/>
            <a:ext cx="3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00" dirty="0">
                <a:solidFill>
                  <a:schemeClr val="tx1"/>
                </a:solidFill>
                <a:latin typeface="Rubik SemiBold"/>
                <a:ea typeface="Rubik SemiBold"/>
                <a:cs typeface="Rubik SemiBold"/>
                <a:sym typeface="Rubik SemiBold"/>
              </a:rPr>
              <a:t>Virtual Internship Experience</a:t>
            </a:r>
          </a:p>
        </p:txBody>
      </p:sp>
      <p:sp>
        <p:nvSpPr>
          <p:cNvPr id="87" name="Google Shape;87;p15"/>
          <p:cNvSpPr txBox="1"/>
          <p:nvPr/>
        </p:nvSpPr>
        <p:spPr>
          <a:xfrm>
            <a:off x="5294775" y="2709450"/>
            <a:ext cx="3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ubik"/>
                <a:ea typeface="Rubik"/>
                <a:cs typeface="Rubik"/>
                <a:sym typeface="Rubik"/>
              </a:rPr>
              <a:t>SOON</a:t>
            </a:r>
            <a:endParaRPr dirty="0">
              <a:latin typeface="Rubik"/>
              <a:ea typeface="Rubik"/>
              <a:cs typeface="Rubik"/>
              <a:sym typeface="Rubik"/>
            </a:endParaRPr>
          </a:p>
        </p:txBody>
      </p:sp>
      <p:sp>
        <p:nvSpPr>
          <p:cNvPr id="90" name="Google Shape;90;p15"/>
          <p:cNvSpPr txBox="1"/>
          <p:nvPr/>
        </p:nvSpPr>
        <p:spPr>
          <a:xfrm>
            <a:off x="537850" y="2924619"/>
            <a:ext cx="37401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Rubik"/>
                <a:ea typeface="Rubik"/>
                <a:cs typeface="Rubik"/>
                <a:sym typeface="Rubik"/>
              </a:rPr>
              <a:t>Saya </a:t>
            </a:r>
            <a:r>
              <a:rPr lang="en-US" dirty="0" err="1">
                <a:latin typeface="Rubik"/>
                <a:ea typeface="Rubik"/>
                <a:cs typeface="Rubik"/>
                <a:sym typeface="Rubik"/>
              </a:rPr>
              <a:t>adalah</a:t>
            </a:r>
            <a:r>
              <a:rPr lang="en-US" dirty="0">
                <a:latin typeface="Rubik"/>
                <a:ea typeface="Rubik"/>
                <a:cs typeface="Rubik"/>
                <a:sym typeface="Rubik"/>
              </a:rPr>
              <a:t> </a:t>
            </a:r>
            <a:r>
              <a:rPr lang="en-US" dirty="0" err="1">
                <a:latin typeface="Rubik"/>
                <a:ea typeface="Rubik"/>
                <a:cs typeface="Rubik"/>
                <a:sym typeface="Rubik"/>
              </a:rPr>
              <a:t>seserang</a:t>
            </a:r>
            <a:r>
              <a:rPr lang="en-US" dirty="0">
                <a:latin typeface="Rubik"/>
                <a:ea typeface="Rubik"/>
                <a:cs typeface="Rubik"/>
                <a:sym typeface="Rubik"/>
              </a:rPr>
              <a:t> yang </a:t>
            </a:r>
            <a:r>
              <a:rPr lang="en-US" dirty="0" err="1">
                <a:latin typeface="Rubik"/>
                <a:ea typeface="Rubik"/>
                <a:cs typeface="Rubik"/>
                <a:sym typeface="Rubik"/>
              </a:rPr>
              <a:t>ingin</a:t>
            </a:r>
            <a:r>
              <a:rPr lang="en-US" dirty="0">
                <a:latin typeface="Rubik"/>
                <a:ea typeface="Rubik"/>
                <a:cs typeface="Rubik"/>
                <a:sym typeface="Rubik"/>
              </a:rPr>
              <a:t> </a:t>
            </a:r>
            <a:r>
              <a:rPr lang="en-US" dirty="0" err="1">
                <a:latin typeface="Rubik"/>
                <a:ea typeface="Rubik"/>
                <a:cs typeface="Rubik"/>
                <a:sym typeface="Rubik"/>
              </a:rPr>
              <a:t>fokus</a:t>
            </a:r>
            <a:r>
              <a:rPr lang="en-US" dirty="0">
                <a:latin typeface="Rubik"/>
                <a:ea typeface="Rubik"/>
                <a:cs typeface="Rubik"/>
                <a:sym typeface="Rubik"/>
              </a:rPr>
              <a:t> pada Data. </a:t>
            </a:r>
            <a:r>
              <a:rPr lang="en-US" dirty="0" err="1">
                <a:latin typeface="Rubik"/>
                <a:ea typeface="Rubik"/>
                <a:cs typeface="Rubik"/>
                <a:sym typeface="Rubik"/>
              </a:rPr>
              <a:t>Saat</a:t>
            </a:r>
            <a:r>
              <a:rPr lang="en-US" dirty="0">
                <a:latin typeface="Rubik"/>
                <a:ea typeface="Rubik"/>
                <a:cs typeface="Rubik"/>
                <a:sym typeface="Rubik"/>
              </a:rPr>
              <a:t> </a:t>
            </a:r>
            <a:r>
              <a:rPr lang="en-US" dirty="0" err="1">
                <a:latin typeface="Rubik"/>
                <a:ea typeface="Rubik"/>
                <a:cs typeface="Rubik"/>
                <a:sym typeface="Rubik"/>
              </a:rPr>
              <a:t>ini</a:t>
            </a:r>
            <a:r>
              <a:rPr lang="en-US" dirty="0">
                <a:latin typeface="Rubik"/>
                <a:ea typeface="Rubik"/>
                <a:cs typeface="Rubik"/>
                <a:sym typeface="Rubik"/>
              </a:rPr>
              <a:t>, </a:t>
            </a:r>
            <a:r>
              <a:rPr lang="en-US" dirty="0" err="1">
                <a:latin typeface="Rubik"/>
                <a:ea typeface="Rubik"/>
                <a:cs typeface="Rubik"/>
                <a:sym typeface="Rubik"/>
              </a:rPr>
              <a:t>saya</a:t>
            </a:r>
            <a:r>
              <a:rPr lang="en-US" dirty="0">
                <a:latin typeface="Rubik"/>
                <a:ea typeface="Rubik"/>
                <a:cs typeface="Rubik"/>
                <a:sym typeface="Rubik"/>
              </a:rPr>
              <a:t> </a:t>
            </a:r>
            <a:r>
              <a:rPr lang="en-US" dirty="0" err="1">
                <a:latin typeface="Rubik"/>
                <a:ea typeface="Rubik"/>
                <a:cs typeface="Rubik"/>
                <a:sym typeface="Rubik"/>
              </a:rPr>
              <a:t>sedang</a:t>
            </a:r>
            <a:r>
              <a:rPr lang="en-US" dirty="0">
                <a:latin typeface="Rubik"/>
                <a:ea typeface="Rubik"/>
                <a:cs typeface="Rubik"/>
                <a:sym typeface="Rubik"/>
              </a:rPr>
              <a:t> </a:t>
            </a:r>
            <a:r>
              <a:rPr lang="en-US" dirty="0" err="1">
                <a:latin typeface="Rubik"/>
                <a:ea typeface="Rubik"/>
                <a:cs typeface="Rubik"/>
                <a:sym typeface="Rubik"/>
              </a:rPr>
              <a:t>mencari</a:t>
            </a:r>
            <a:r>
              <a:rPr lang="en-US" dirty="0">
                <a:latin typeface="Rubik"/>
                <a:ea typeface="Rubik"/>
                <a:cs typeface="Rubik"/>
                <a:sym typeface="Rubik"/>
              </a:rPr>
              <a:t> </a:t>
            </a:r>
            <a:r>
              <a:rPr lang="en-US" dirty="0" err="1">
                <a:latin typeface="Rubik"/>
                <a:ea typeface="Rubik"/>
                <a:cs typeface="Rubik"/>
                <a:sym typeface="Rubik"/>
              </a:rPr>
              <a:t>peluang</a:t>
            </a:r>
            <a:r>
              <a:rPr lang="en-US" dirty="0">
                <a:latin typeface="Rubik"/>
                <a:ea typeface="Rubik"/>
                <a:cs typeface="Rubik"/>
                <a:sym typeface="Rubik"/>
              </a:rPr>
              <a:t> di </a:t>
            </a:r>
            <a:r>
              <a:rPr lang="en-US" dirty="0" err="1">
                <a:latin typeface="Rubik"/>
                <a:ea typeface="Rubik"/>
                <a:cs typeface="Rubik"/>
                <a:sym typeface="Rubik"/>
              </a:rPr>
              <a:t>bidang</a:t>
            </a:r>
            <a:r>
              <a:rPr lang="en-US" dirty="0">
                <a:latin typeface="Rubik"/>
                <a:ea typeface="Rubik"/>
                <a:cs typeface="Rubik"/>
                <a:sym typeface="Rubik"/>
              </a:rPr>
              <a:t> Data </a:t>
            </a:r>
            <a:r>
              <a:rPr lang="en-US" dirty="0" err="1">
                <a:latin typeface="Rubik"/>
                <a:ea typeface="Rubik"/>
                <a:cs typeface="Rubik"/>
                <a:sym typeface="Rubik"/>
              </a:rPr>
              <a:t>Engginer</a:t>
            </a:r>
            <a:endParaRPr lang="en-US" dirty="0">
              <a:latin typeface="Rubik"/>
              <a:ea typeface="Rubik"/>
              <a:cs typeface="Rubik"/>
              <a:sym typeface="Rubik"/>
            </a:endParaRPr>
          </a:p>
        </p:txBody>
      </p:sp>
      <p:pic>
        <p:nvPicPr>
          <p:cNvPr id="3" name="Picture 2">
            <a:extLst>
              <a:ext uri="{FF2B5EF4-FFF2-40B4-BE49-F238E27FC236}">
                <a16:creationId xmlns:a16="http://schemas.microsoft.com/office/drawing/2014/main" id="{F87689C7-CDE1-A0D1-CDAF-CD5A5D77DEA6}"/>
              </a:ext>
            </a:extLst>
          </p:cNvPr>
          <p:cNvPicPr>
            <a:picLocks noChangeAspect="1"/>
          </p:cNvPicPr>
          <p:nvPr/>
        </p:nvPicPr>
        <p:blipFill>
          <a:blip r:embed="rId5"/>
          <a:stretch>
            <a:fillRect/>
          </a:stretch>
        </p:blipFill>
        <p:spPr>
          <a:xfrm>
            <a:off x="602124" y="509699"/>
            <a:ext cx="1770751" cy="1770751"/>
          </a:xfrm>
          <a:prstGeom prst="rect">
            <a:avLst/>
          </a:prstGeom>
        </p:spPr>
      </p:pic>
      <p:sp>
        <p:nvSpPr>
          <p:cNvPr id="4" name="TextBox 3">
            <a:extLst>
              <a:ext uri="{FF2B5EF4-FFF2-40B4-BE49-F238E27FC236}">
                <a16:creationId xmlns:a16="http://schemas.microsoft.com/office/drawing/2014/main" id="{B6B4BD1E-E1D1-328D-7563-DED5A4FC5FE7}"/>
              </a:ext>
            </a:extLst>
          </p:cNvPr>
          <p:cNvSpPr txBox="1"/>
          <p:nvPr/>
        </p:nvSpPr>
        <p:spPr>
          <a:xfrm>
            <a:off x="5349657" y="1966197"/>
            <a:ext cx="4572000" cy="307777"/>
          </a:xfrm>
          <a:prstGeom prst="rect">
            <a:avLst/>
          </a:prstGeom>
          <a:noFill/>
        </p:spPr>
        <p:txBody>
          <a:bodyPr wrap="square">
            <a:spAutoFit/>
          </a:bodyPr>
          <a:lstStyle/>
          <a:p>
            <a:r>
              <a:rPr lang="en-US" sz="1400" b="1" dirty="0">
                <a:solidFill>
                  <a:schemeClr val="tx1"/>
                </a:solidFill>
                <a:latin typeface="Rubik"/>
                <a:ea typeface="Rubik"/>
                <a:cs typeface="Rubik"/>
                <a:sym typeface="Rubik"/>
              </a:rPr>
              <a:t>Data Engineer (ID/X PARTNER)</a:t>
            </a:r>
            <a:endParaRPr lang="en-US" dirty="0">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26"/>
        <p:cNvGrpSpPr/>
        <p:nvPr/>
      </p:nvGrpSpPr>
      <p:grpSpPr>
        <a:xfrm>
          <a:off x="0" y="0"/>
          <a:ext cx="0" cy="0"/>
          <a:chOff x="0" y="0"/>
          <a:chExt cx="0" cy="0"/>
        </a:xfrm>
      </p:grpSpPr>
      <p:pic>
        <p:nvPicPr>
          <p:cNvPr id="127" name="Google Shape;127;p20"/>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28" name="Google Shape;128;p20"/>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29" name="Google Shape;129;p20"/>
          <p:cNvSpPr txBox="1"/>
          <p:nvPr/>
        </p:nvSpPr>
        <p:spPr>
          <a:xfrm>
            <a:off x="2376000" y="1939850"/>
            <a:ext cx="4392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30" name="Google Shape;130;p20"/>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2" name="Picture 1">
            <a:extLst>
              <a:ext uri="{FF2B5EF4-FFF2-40B4-BE49-F238E27FC236}">
                <a16:creationId xmlns:a16="http://schemas.microsoft.com/office/drawing/2014/main" id="{E4B354BA-0C6A-9760-39A8-2749B0F1D05B}"/>
              </a:ext>
            </a:extLst>
          </p:cNvPr>
          <p:cNvPicPr>
            <a:picLocks noChangeAspect="1"/>
          </p:cNvPicPr>
          <p:nvPr/>
        </p:nvPicPr>
        <p:blipFill rotWithShape="1">
          <a:blip r:embed="rId5"/>
          <a:srcRect l="59226" t="50479" r="23953" b="42808"/>
          <a:stretch/>
        </p:blipFill>
        <p:spPr>
          <a:xfrm>
            <a:off x="4791974" y="4327778"/>
            <a:ext cx="1830746" cy="4109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340500" y="1429620"/>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8" name="Google Shape;98;p16"/>
          <p:cNvSpPr txBox="1"/>
          <p:nvPr/>
        </p:nvSpPr>
        <p:spPr>
          <a:xfrm>
            <a:off x="340602" y="2383920"/>
            <a:ext cx="8376900" cy="126185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Rubik"/>
                <a:ea typeface="Rubik"/>
                <a:cs typeface="Rubik"/>
                <a:sym typeface="Rubik"/>
              </a:rPr>
              <a:t>Salah </a:t>
            </a:r>
            <a:r>
              <a:rPr lang="en-US" dirty="0" err="1">
                <a:latin typeface="Rubik"/>
                <a:ea typeface="Rubik"/>
                <a:cs typeface="Rubik"/>
                <a:sym typeface="Rubik"/>
              </a:rPr>
              <a:t>satu</a:t>
            </a:r>
            <a:r>
              <a:rPr lang="en-US" dirty="0">
                <a:latin typeface="Rubik"/>
                <a:ea typeface="Rubik"/>
                <a:cs typeface="Rubik"/>
                <a:sym typeface="Rubik"/>
              </a:rPr>
              <a:t> client </a:t>
            </a:r>
            <a:r>
              <a:rPr lang="en-US" dirty="0" err="1">
                <a:latin typeface="Rubik"/>
                <a:ea typeface="Rubik"/>
                <a:cs typeface="Rubik"/>
                <a:sym typeface="Rubik"/>
              </a:rPr>
              <a:t>dari</a:t>
            </a:r>
            <a:r>
              <a:rPr lang="en-US" dirty="0">
                <a:latin typeface="Rubik"/>
                <a:ea typeface="Rubik"/>
                <a:cs typeface="Rubik"/>
                <a:sym typeface="Rubik"/>
              </a:rPr>
              <a:t> ID/X Partners yang </a:t>
            </a:r>
            <a:r>
              <a:rPr lang="en-US" dirty="0" err="1">
                <a:latin typeface="Rubik"/>
                <a:ea typeface="Rubik"/>
                <a:cs typeface="Rubik"/>
                <a:sym typeface="Rubik"/>
              </a:rPr>
              <a:t>bergerak</a:t>
            </a:r>
            <a:r>
              <a:rPr lang="en-US" dirty="0">
                <a:latin typeface="Rubik"/>
                <a:ea typeface="Rubik"/>
                <a:cs typeface="Rubik"/>
                <a:sym typeface="Rubik"/>
              </a:rPr>
              <a:t> di </a:t>
            </a:r>
            <a:r>
              <a:rPr lang="en-US" dirty="0" err="1">
                <a:latin typeface="Rubik"/>
                <a:ea typeface="Rubik"/>
                <a:cs typeface="Rubik"/>
                <a:sym typeface="Rubik"/>
              </a:rPr>
              <a:t>bidang</a:t>
            </a:r>
            <a:r>
              <a:rPr lang="en-US" dirty="0">
                <a:latin typeface="Rubik"/>
                <a:ea typeface="Rubik"/>
                <a:cs typeface="Rubik"/>
                <a:sym typeface="Rubik"/>
              </a:rPr>
              <a:t> </a:t>
            </a:r>
          </a:p>
          <a:p>
            <a:pPr marL="0" lvl="0" indent="0" algn="ctr" rtl="0">
              <a:spcBef>
                <a:spcPts val="0"/>
              </a:spcBef>
              <a:spcAft>
                <a:spcPts val="0"/>
              </a:spcAft>
              <a:buNone/>
            </a:pPr>
            <a:r>
              <a:rPr lang="en-US" dirty="0">
                <a:latin typeface="Rubik"/>
                <a:ea typeface="Rubik"/>
                <a:cs typeface="Rubik"/>
                <a:sym typeface="Rubik"/>
              </a:rPr>
              <a:t>e-commerce </a:t>
            </a:r>
            <a:r>
              <a:rPr lang="en-US" dirty="0" err="1">
                <a:latin typeface="Rubik"/>
                <a:ea typeface="Rubik"/>
                <a:cs typeface="Rubik"/>
                <a:sym typeface="Rubik"/>
              </a:rPr>
              <a:t>memiliki</a:t>
            </a:r>
            <a:r>
              <a:rPr lang="en-US" dirty="0">
                <a:latin typeface="Rubik"/>
                <a:ea typeface="Rubik"/>
                <a:cs typeface="Rubik"/>
                <a:sym typeface="Rubik"/>
              </a:rPr>
              <a:t> </a:t>
            </a:r>
            <a:r>
              <a:rPr lang="en-US" dirty="0" err="1">
                <a:latin typeface="Rubik"/>
                <a:ea typeface="Rubik"/>
                <a:cs typeface="Rubik"/>
                <a:sym typeface="Rubik"/>
              </a:rPr>
              <a:t>kebutuhan</a:t>
            </a:r>
            <a:r>
              <a:rPr lang="en-US" dirty="0">
                <a:latin typeface="Rubik"/>
                <a:ea typeface="Rubik"/>
                <a:cs typeface="Rubik"/>
                <a:sym typeface="Rubik"/>
              </a:rPr>
              <a:t> </a:t>
            </a:r>
            <a:r>
              <a:rPr lang="en-US" dirty="0" err="1">
                <a:latin typeface="Rubik"/>
                <a:ea typeface="Rubik"/>
                <a:cs typeface="Rubik"/>
                <a:sym typeface="Rubik"/>
              </a:rPr>
              <a:t>untuk</a:t>
            </a:r>
            <a:r>
              <a:rPr lang="en-US" dirty="0">
                <a:latin typeface="Rubik"/>
                <a:ea typeface="Rubik"/>
                <a:cs typeface="Rubik"/>
                <a:sym typeface="Rubik"/>
              </a:rPr>
              <a:t> </a:t>
            </a:r>
            <a:r>
              <a:rPr lang="en-US" dirty="0" err="1">
                <a:latin typeface="Rubik"/>
                <a:ea typeface="Rubik"/>
                <a:cs typeface="Rubik"/>
                <a:sym typeface="Rubik"/>
              </a:rPr>
              <a:t>membuat</a:t>
            </a:r>
            <a:r>
              <a:rPr lang="en-US" dirty="0">
                <a:latin typeface="Rubik"/>
                <a:ea typeface="Rubik"/>
                <a:cs typeface="Rubik"/>
                <a:sym typeface="Rubik"/>
              </a:rPr>
              <a:t> </a:t>
            </a:r>
            <a:r>
              <a:rPr lang="en-US" dirty="0" err="1">
                <a:latin typeface="Rubik"/>
                <a:ea typeface="Rubik"/>
                <a:cs typeface="Rubik"/>
                <a:sym typeface="Rubik"/>
              </a:rPr>
              <a:t>sebuah</a:t>
            </a:r>
            <a:r>
              <a:rPr lang="en-US" dirty="0">
                <a:latin typeface="Rubik"/>
                <a:ea typeface="Rubik"/>
                <a:cs typeface="Rubik"/>
                <a:sym typeface="Rubik"/>
              </a:rPr>
              <a:t> Data </a:t>
            </a:r>
          </a:p>
          <a:p>
            <a:pPr marL="0" lvl="0" indent="0" algn="ctr" rtl="0">
              <a:spcBef>
                <a:spcPts val="0"/>
              </a:spcBef>
              <a:spcAft>
                <a:spcPts val="0"/>
              </a:spcAft>
              <a:buNone/>
            </a:pPr>
            <a:r>
              <a:rPr lang="en-US" dirty="0">
                <a:latin typeface="Rubik"/>
                <a:ea typeface="Rubik"/>
                <a:cs typeface="Rubik"/>
                <a:sym typeface="Rubik"/>
              </a:rPr>
              <a:t>Warehouse yang </a:t>
            </a:r>
            <a:r>
              <a:rPr lang="en-US" dirty="0" err="1">
                <a:latin typeface="Rubik"/>
                <a:ea typeface="Rubik"/>
                <a:cs typeface="Rubik"/>
                <a:sym typeface="Rubik"/>
              </a:rPr>
              <a:t>berasal</a:t>
            </a:r>
            <a:r>
              <a:rPr lang="en-US" dirty="0">
                <a:latin typeface="Rubik"/>
                <a:ea typeface="Rubik"/>
                <a:cs typeface="Rubik"/>
                <a:sym typeface="Rubik"/>
              </a:rPr>
              <a:t> </a:t>
            </a:r>
            <a:r>
              <a:rPr lang="en-US" dirty="0" err="1">
                <a:latin typeface="Rubik"/>
                <a:ea typeface="Rubik"/>
                <a:cs typeface="Rubik"/>
                <a:sym typeface="Rubik"/>
              </a:rPr>
              <a:t>dari</a:t>
            </a:r>
            <a:r>
              <a:rPr lang="en-US" dirty="0">
                <a:latin typeface="Rubik"/>
                <a:ea typeface="Rubik"/>
                <a:cs typeface="Rubik"/>
                <a:sym typeface="Rubik"/>
              </a:rPr>
              <a:t> </a:t>
            </a:r>
            <a:r>
              <a:rPr lang="en-US" dirty="0" err="1">
                <a:latin typeface="Rubik"/>
                <a:ea typeface="Rubik"/>
                <a:cs typeface="Rubik"/>
                <a:sym typeface="Rubik"/>
              </a:rPr>
              <a:t>beberapa</a:t>
            </a:r>
            <a:r>
              <a:rPr lang="en-US" dirty="0">
                <a:latin typeface="Rubik"/>
                <a:ea typeface="Rubik"/>
                <a:cs typeface="Rubik"/>
                <a:sym typeface="Rubik"/>
              </a:rPr>
              <a:t> </a:t>
            </a:r>
            <a:r>
              <a:rPr lang="en-US" dirty="0" err="1">
                <a:latin typeface="Rubik"/>
                <a:ea typeface="Rubik"/>
                <a:cs typeface="Rubik"/>
                <a:sym typeface="Rubik"/>
              </a:rPr>
              <a:t>tabel</a:t>
            </a:r>
            <a:r>
              <a:rPr lang="en-US" dirty="0">
                <a:latin typeface="Rubik"/>
                <a:ea typeface="Rubik"/>
                <a:cs typeface="Rubik"/>
                <a:sym typeface="Rubik"/>
              </a:rPr>
              <a:t> </a:t>
            </a:r>
            <a:r>
              <a:rPr lang="en-US" dirty="0" err="1">
                <a:latin typeface="Rubik"/>
                <a:ea typeface="Rubik"/>
                <a:cs typeface="Rubik"/>
                <a:sym typeface="Rubik"/>
              </a:rPr>
              <a:t>dari</a:t>
            </a:r>
            <a:r>
              <a:rPr lang="en-US" dirty="0">
                <a:latin typeface="Rubik"/>
                <a:ea typeface="Rubik"/>
                <a:cs typeface="Rubik"/>
                <a:sym typeface="Rubik"/>
              </a:rPr>
              <a:t> database </a:t>
            </a:r>
            <a:r>
              <a:rPr lang="en-US" dirty="0" err="1">
                <a:latin typeface="Rubik"/>
                <a:ea typeface="Rubik"/>
                <a:cs typeface="Rubik"/>
                <a:sym typeface="Rubik"/>
              </a:rPr>
              <a:t>sumber</a:t>
            </a:r>
            <a:r>
              <a:rPr lang="en-US" dirty="0">
                <a:latin typeface="Rubik"/>
                <a:ea typeface="Rubik"/>
                <a:cs typeface="Rubik"/>
                <a:sym typeface="Rubik"/>
              </a:rPr>
              <a:t>. </a:t>
            </a:r>
          </a:p>
          <a:p>
            <a:pPr marL="0" lvl="0" indent="0" algn="ctr" rtl="0">
              <a:spcBef>
                <a:spcPts val="0"/>
              </a:spcBef>
              <a:spcAft>
                <a:spcPts val="0"/>
              </a:spcAft>
              <a:buNone/>
            </a:pPr>
            <a:r>
              <a:rPr lang="en-US" dirty="0">
                <a:latin typeface="Rubik"/>
                <a:ea typeface="Rubik"/>
                <a:cs typeface="Rubik"/>
                <a:sym typeface="Rubik"/>
              </a:rPr>
              <a:t>Data Warehouse </a:t>
            </a:r>
            <a:r>
              <a:rPr lang="en-US" dirty="0" err="1">
                <a:latin typeface="Rubik"/>
                <a:ea typeface="Rubik"/>
                <a:cs typeface="Rubik"/>
                <a:sym typeface="Rubik"/>
              </a:rPr>
              <a:t>ini</a:t>
            </a:r>
            <a:r>
              <a:rPr lang="en-US" dirty="0">
                <a:latin typeface="Rubik"/>
                <a:ea typeface="Rubik"/>
                <a:cs typeface="Rubik"/>
                <a:sym typeface="Rubik"/>
              </a:rPr>
              <a:t> </a:t>
            </a:r>
            <a:r>
              <a:rPr lang="en-US" dirty="0" err="1">
                <a:latin typeface="Rubik"/>
                <a:ea typeface="Rubik"/>
                <a:cs typeface="Rubik"/>
                <a:sym typeface="Rubik"/>
              </a:rPr>
              <a:t>nantinya</a:t>
            </a:r>
            <a:r>
              <a:rPr lang="en-US" dirty="0">
                <a:latin typeface="Rubik"/>
                <a:ea typeface="Rubik"/>
                <a:cs typeface="Rubik"/>
                <a:sym typeface="Rubik"/>
              </a:rPr>
              <a:t> </a:t>
            </a:r>
            <a:r>
              <a:rPr lang="en-US" dirty="0" err="1">
                <a:latin typeface="Rubik"/>
                <a:ea typeface="Rubik"/>
                <a:cs typeface="Rubik"/>
                <a:sym typeface="Rubik"/>
              </a:rPr>
              <a:t>terdiri</a:t>
            </a:r>
            <a:r>
              <a:rPr lang="en-US" dirty="0">
                <a:latin typeface="Rubik"/>
                <a:ea typeface="Rubik"/>
                <a:cs typeface="Rubik"/>
                <a:sym typeface="Rubik"/>
              </a:rPr>
              <a:t> </a:t>
            </a:r>
            <a:r>
              <a:rPr lang="en-US" dirty="0" err="1">
                <a:latin typeface="Rubik"/>
                <a:ea typeface="Rubik"/>
                <a:cs typeface="Rubik"/>
                <a:sym typeface="Rubik"/>
              </a:rPr>
              <a:t>dari</a:t>
            </a:r>
            <a:r>
              <a:rPr lang="en-US" dirty="0">
                <a:latin typeface="Rubik"/>
                <a:ea typeface="Rubik"/>
                <a:cs typeface="Rubik"/>
                <a:sym typeface="Rubik"/>
              </a:rPr>
              <a:t> </a:t>
            </a:r>
            <a:r>
              <a:rPr lang="en-US" dirty="0" err="1">
                <a:latin typeface="Rubik"/>
                <a:ea typeface="Rubik"/>
                <a:cs typeface="Rubik"/>
                <a:sym typeface="Rubik"/>
              </a:rPr>
              <a:t>satu</a:t>
            </a:r>
            <a:r>
              <a:rPr lang="en-US" dirty="0">
                <a:latin typeface="Rubik"/>
                <a:ea typeface="Rubik"/>
                <a:cs typeface="Rubik"/>
                <a:sym typeface="Rubik"/>
              </a:rPr>
              <a:t> </a:t>
            </a:r>
            <a:r>
              <a:rPr lang="en-US" dirty="0" err="1">
                <a:latin typeface="Rubik"/>
                <a:ea typeface="Rubik"/>
                <a:cs typeface="Rubik"/>
                <a:sym typeface="Rubik"/>
              </a:rPr>
              <a:t>tabel</a:t>
            </a:r>
            <a:r>
              <a:rPr lang="en-US" dirty="0">
                <a:latin typeface="Rubik"/>
                <a:ea typeface="Rubik"/>
                <a:cs typeface="Rubik"/>
                <a:sym typeface="Rubik"/>
              </a:rPr>
              <a:t> Fact dan </a:t>
            </a:r>
          </a:p>
          <a:p>
            <a:pPr marL="0" lvl="0" indent="0" algn="ctr" rtl="0">
              <a:spcBef>
                <a:spcPts val="0"/>
              </a:spcBef>
              <a:spcAft>
                <a:spcPts val="0"/>
              </a:spcAft>
              <a:buNone/>
            </a:pPr>
            <a:r>
              <a:rPr lang="en-US" dirty="0" err="1">
                <a:latin typeface="Rubik"/>
                <a:ea typeface="Rubik"/>
                <a:cs typeface="Rubik"/>
                <a:sym typeface="Rubik"/>
              </a:rPr>
              <a:t>beberapa</a:t>
            </a:r>
            <a:r>
              <a:rPr lang="en-US" dirty="0">
                <a:latin typeface="Rubik"/>
                <a:ea typeface="Rubik"/>
                <a:cs typeface="Rubik"/>
                <a:sym typeface="Rubik"/>
              </a:rPr>
              <a:t> </a:t>
            </a:r>
            <a:r>
              <a:rPr lang="en-US" dirty="0" err="1">
                <a:latin typeface="Rubik"/>
                <a:ea typeface="Rubik"/>
                <a:cs typeface="Rubik"/>
                <a:sym typeface="Rubik"/>
              </a:rPr>
              <a:t>tabel</a:t>
            </a:r>
            <a:r>
              <a:rPr lang="en-US" dirty="0">
                <a:latin typeface="Rubik"/>
                <a:ea typeface="Rubik"/>
                <a:cs typeface="Rubik"/>
                <a:sym typeface="Rubik"/>
              </a:rPr>
              <a:t> Dimension.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5" name="Google Shape;95;p16"/>
          <p:cNvSpPr txBox="1"/>
          <p:nvPr/>
        </p:nvSpPr>
        <p:spPr>
          <a:xfrm>
            <a:off x="2118201" y="534453"/>
            <a:ext cx="47729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6" name="Google Shape;96;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 name="Google Shape;98;p16">
            <a:extLst>
              <a:ext uri="{FF2B5EF4-FFF2-40B4-BE49-F238E27FC236}">
                <a16:creationId xmlns:a16="http://schemas.microsoft.com/office/drawing/2014/main" id="{E64820EC-11F5-4D70-BB28-7F8A35DBCFA9}"/>
              </a:ext>
            </a:extLst>
          </p:cNvPr>
          <p:cNvSpPr txBox="1"/>
          <p:nvPr/>
        </p:nvSpPr>
        <p:spPr>
          <a:xfrm>
            <a:off x="1072022" y="1488530"/>
            <a:ext cx="6171660" cy="3139291"/>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AutoNum type="arabicPeriod"/>
            </a:pPr>
            <a:r>
              <a:rPr lang="en" sz="1600" b="1" dirty="0"/>
              <a:t>Melakukan Import/Restore Database</a:t>
            </a:r>
            <a:r>
              <a:rPr lang="en" sz="1600" dirty="0"/>
              <a:t> </a:t>
            </a:r>
            <a:r>
              <a:rPr lang="en" sz="1600" b="1" dirty="0"/>
              <a:t>Staging</a:t>
            </a:r>
            <a:endParaRPr sz="1600" dirty="0"/>
          </a:p>
          <a:p>
            <a:pPr marL="457200" lvl="0" indent="-330200" algn="just" rtl="0">
              <a:spcBef>
                <a:spcPts val="0"/>
              </a:spcBef>
              <a:spcAft>
                <a:spcPts val="0"/>
              </a:spcAft>
              <a:buSzPts val="1600"/>
              <a:buAutoNum type="arabicPeriod"/>
            </a:pPr>
            <a:r>
              <a:rPr lang="en" sz="1600" b="1" dirty="0"/>
              <a:t>Membuat sebuah Database</a:t>
            </a:r>
            <a:r>
              <a:rPr lang="en" sz="1600" dirty="0"/>
              <a:t> bernama </a:t>
            </a:r>
            <a:r>
              <a:rPr lang="en" sz="1600" b="1" dirty="0"/>
              <a:t>DWH_Project</a:t>
            </a:r>
            <a:r>
              <a:rPr lang="en" sz="1600" dirty="0"/>
              <a:t>, serta membuat Tabel Fact dan Dimension dari tabel yang ada di database Staging</a:t>
            </a:r>
            <a:endParaRPr sz="1600" dirty="0"/>
          </a:p>
          <a:p>
            <a:pPr marL="457200" lvl="0" indent="-330200" algn="just" rtl="0">
              <a:spcBef>
                <a:spcPts val="0"/>
              </a:spcBef>
              <a:spcAft>
                <a:spcPts val="0"/>
              </a:spcAft>
              <a:buSzPts val="1600"/>
              <a:buAutoNum type="arabicPeriod"/>
            </a:pPr>
            <a:r>
              <a:rPr lang="en" sz="1600" b="1" dirty="0"/>
              <a:t>Membuat Job ETL</a:t>
            </a:r>
            <a:r>
              <a:rPr lang="en" sz="1600" dirty="0"/>
              <a:t> di aplikasi talend untuk memindahkan data dari Staging ke Data Warehouse. Khusus untuk Tabel DimCustomer, lakukan transformasi data dengan merubah data dari kolom FirstName dan LastName menjadi huruf kapital semua, lalu gabungkan kedua kolom tersebut menjadi satu kolom yang bernama CustomerName</a:t>
            </a:r>
            <a:endParaRPr sz="1600" dirty="0"/>
          </a:p>
          <a:p>
            <a:pPr marL="457200" lvl="0" indent="-330200" algn="just" rtl="0">
              <a:spcBef>
                <a:spcPts val="0"/>
              </a:spcBef>
              <a:spcAft>
                <a:spcPts val="0"/>
              </a:spcAft>
              <a:buSzPts val="1600"/>
              <a:buAutoNum type="arabicPeriod"/>
            </a:pPr>
            <a:r>
              <a:rPr lang="en" sz="1600" b="1" dirty="0"/>
              <a:t>Membuat Store Procedure</a:t>
            </a:r>
            <a:r>
              <a:rPr lang="en" sz="1600" dirty="0"/>
              <a:t> (SP) untuk menampilkan summary sales order berdasarkan status pengiriman</a:t>
            </a:r>
            <a:endParaRPr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340500" y="123133"/>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3" name="Picture 2">
            <a:extLst>
              <a:ext uri="{FF2B5EF4-FFF2-40B4-BE49-F238E27FC236}">
                <a16:creationId xmlns:a16="http://schemas.microsoft.com/office/drawing/2014/main" id="{D20B3EBC-242D-3C74-95FD-204E6F7639BE}"/>
              </a:ext>
            </a:extLst>
          </p:cNvPr>
          <p:cNvPicPr>
            <a:picLocks noChangeAspect="1"/>
          </p:cNvPicPr>
          <p:nvPr/>
        </p:nvPicPr>
        <p:blipFill>
          <a:blip r:embed="rId5"/>
          <a:stretch>
            <a:fillRect/>
          </a:stretch>
        </p:blipFill>
        <p:spPr>
          <a:xfrm>
            <a:off x="1426326" y="1341025"/>
            <a:ext cx="6291348" cy="3538883"/>
          </a:xfrm>
          <a:prstGeom prst="rect">
            <a:avLst/>
          </a:prstGeom>
        </p:spPr>
      </p:pic>
      <p:sp>
        <p:nvSpPr>
          <p:cNvPr id="4" name="Google Shape;98;p16">
            <a:extLst>
              <a:ext uri="{FF2B5EF4-FFF2-40B4-BE49-F238E27FC236}">
                <a16:creationId xmlns:a16="http://schemas.microsoft.com/office/drawing/2014/main" id="{4E341E56-8106-502E-8CD4-0602E33292E4}"/>
              </a:ext>
            </a:extLst>
          </p:cNvPr>
          <p:cNvSpPr txBox="1"/>
          <p:nvPr/>
        </p:nvSpPr>
        <p:spPr>
          <a:xfrm>
            <a:off x="1486170" y="862003"/>
            <a:ext cx="6171660" cy="430857"/>
          </a:xfrm>
          <a:prstGeom prst="rect">
            <a:avLst/>
          </a:prstGeom>
          <a:noFill/>
          <a:ln>
            <a:noFill/>
          </a:ln>
        </p:spPr>
        <p:txBody>
          <a:bodyPr spcFirstLastPara="1" wrap="square" lIns="91425" tIns="91425" rIns="91425" bIns="91425" anchor="t" anchorCtr="0">
            <a:spAutoFit/>
          </a:bodyPr>
          <a:lstStyle/>
          <a:p>
            <a:pPr marL="127000" lvl="0" algn="ctr" rtl="0">
              <a:spcBef>
                <a:spcPts val="0"/>
              </a:spcBef>
              <a:spcAft>
                <a:spcPts val="0"/>
              </a:spcAft>
              <a:buSzPts val="1600"/>
            </a:pPr>
            <a:r>
              <a:rPr lang="en" sz="1600" b="1" dirty="0"/>
              <a:t>Melakukan Import/Restore Database</a:t>
            </a:r>
            <a:r>
              <a:rPr lang="en" sz="1600" dirty="0"/>
              <a:t> </a:t>
            </a:r>
            <a:r>
              <a:rPr lang="en" sz="1600" b="1" dirty="0"/>
              <a:t>Staging</a:t>
            </a:r>
            <a:endParaRPr sz="1600" dirty="0"/>
          </a:p>
        </p:txBody>
      </p:sp>
    </p:spTree>
    <p:extLst>
      <p:ext uri="{BB962C8B-B14F-4D97-AF65-F5344CB8AC3E}">
        <p14:creationId xmlns:p14="http://schemas.microsoft.com/office/powerpoint/2010/main" val="3695009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340500" y="123133"/>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4" name="Google Shape;98;p16">
            <a:extLst>
              <a:ext uri="{FF2B5EF4-FFF2-40B4-BE49-F238E27FC236}">
                <a16:creationId xmlns:a16="http://schemas.microsoft.com/office/drawing/2014/main" id="{4E341E56-8106-502E-8CD4-0602E33292E4}"/>
              </a:ext>
            </a:extLst>
          </p:cNvPr>
          <p:cNvSpPr txBox="1"/>
          <p:nvPr/>
        </p:nvSpPr>
        <p:spPr>
          <a:xfrm>
            <a:off x="1326530" y="883932"/>
            <a:ext cx="6171660" cy="430857"/>
          </a:xfrm>
          <a:prstGeom prst="rect">
            <a:avLst/>
          </a:prstGeom>
          <a:noFill/>
          <a:ln>
            <a:noFill/>
          </a:ln>
        </p:spPr>
        <p:txBody>
          <a:bodyPr spcFirstLastPara="1" wrap="square" lIns="91425" tIns="91425" rIns="91425" bIns="91425" anchor="t" anchorCtr="0">
            <a:spAutoFit/>
          </a:bodyPr>
          <a:lstStyle/>
          <a:p>
            <a:pPr marL="127000" lvl="0" algn="ctr" rtl="0">
              <a:spcBef>
                <a:spcPts val="0"/>
              </a:spcBef>
              <a:spcAft>
                <a:spcPts val="0"/>
              </a:spcAft>
              <a:buSzPts val="1600"/>
            </a:pPr>
            <a:r>
              <a:rPr lang="en" sz="1600" b="1" dirty="0"/>
              <a:t>Melakukan Import/Restore Database</a:t>
            </a:r>
            <a:r>
              <a:rPr lang="en" sz="1600" dirty="0"/>
              <a:t> </a:t>
            </a:r>
            <a:r>
              <a:rPr lang="en" sz="1600" b="1" dirty="0"/>
              <a:t>Staging</a:t>
            </a:r>
            <a:endParaRPr sz="1600" dirty="0"/>
          </a:p>
        </p:txBody>
      </p:sp>
      <p:pic>
        <p:nvPicPr>
          <p:cNvPr id="2" name="Picture 1">
            <a:extLst>
              <a:ext uri="{FF2B5EF4-FFF2-40B4-BE49-F238E27FC236}">
                <a16:creationId xmlns:a16="http://schemas.microsoft.com/office/drawing/2014/main" id="{51682EF0-3A62-C897-D6DA-20B0FF46C9AE}"/>
              </a:ext>
            </a:extLst>
          </p:cNvPr>
          <p:cNvPicPr>
            <a:picLocks noChangeAspect="1"/>
          </p:cNvPicPr>
          <p:nvPr/>
        </p:nvPicPr>
        <p:blipFill>
          <a:blip r:embed="rId5"/>
          <a:stretch>
            <a:fillRect/>
          </a:stretch>
        </p:blipFill>
        <p:spPr>
          <a:xfrm>
            <a:off x="1353990" y="1337614"/>
            <a:ext cx="6436019" cy="3620261"/>
          </a:xfrm>
          <a:prstGeom prst="rect">
            <a:avLst/>
          </a:prstGeom>
        </p:spPr>
      </p:pic>
    </p:spTree>
    <p:extLst>
      <p:ext uri="{BB962C8B-B14F-4D97-AF65-F5344CB8AC3E}">
        <p14:creationId xmlns:p14="http://schemas.microsoft.com/office/powerpoint/2010/main" val="110840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5" name="Google Shape;95;p16"/>
          <p:cNvSpPr txBox="1"/>
          <p:nvPr/>
        </p:nvSpPr>
        <p:spPr>
          <a:xfrm>
            <a:off x="2118201" y="534453"/>
            <a:ext cx="47729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6" name="Google Shape;96;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 name="Google Shape;98;p16">
            <a:extLst>
              <a:ext uri="{FF2B5EF4-FFF2-40B4-BE49-F238E27FC236}">
                <a16:creationId xmlns:a16="http://schemas.microsoft.com/office/drawing/2014/main" id="{E64820EC-11F5-4D70-BB28-7F8A35DBCFA9}"/>
              </a:ext>
            </a:extLst>
          </p:cNvPr>
          <p:cNvSpPr txBox="1"/>
          <p:nvPr/>
        </p:nvSpPr>
        <p:spPr>
          <a:xfrm>
            <a:off x="1072022" y="1488530"/>
            <a:ext cx="6171660" cy="3139291"/>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SzPts val="1600"/>
              <a:buAutoNum type="arabicPeriod"/>
            </a:pPr>
            <a:r>
              <a:rPr lang="en" sz="1600" b="1" dirty="0"/>
              <a:t>Melakukan Import/Restore Database</a:t>
            </a:r>
            <a:r>
              <a:rPr lang="en" sz="1600" dirty="0"/>
              <a:t> </a:t>
            </a:r>
            <a:r>
              <a:rPr lang="en" sz="1600" b="1" dirty="0"/>
              <a:t>Staging</a:t>
            </a:r>
            <a:endParaRPr sz="1600" dirty="0"/>
          </a:p>
          <a:p>
            <a:pPr marL="457200" lvl="0" indent="-330200" algn="just" rtl="0">
              <a:spcBef>
                <a:spcPts val="0"/>
              </a:spcBef>
              <a:spcAft>
                <a:spcPts val="0"/>
              </a:spcAft>
              <a:buSzPts val="1600"/>
              <a:buAutoNum type="arabicPeriod"/>
            </a:pPr>
            <a:r>
              <a:rPr lang="en" sz="1600" b="1" dirty="0"/>
              <a:t>Membuat sebuah Database</a:t>
            </a:r>
            <a:r>
              <a:rPr lang="en" sz="1600" dirty="0"/>
              <a:t> bernama </a:t>
            </a:r>
            <a:r>
              <a:rPr lang="en" sz="1600" b="1" dirty="0"/>
              <a:t>DWH_Project</a:t>
            </a:r>
            <a:r>
              <a:rPr lang="en" sz="1600" dirty="0"/>
              <a:t>, serta membuat Tabel Fact dan Dimension dari tabel yang ada di database Staging</a:t>
            </a:r>
            <a:endParaRPr sz="1600" dirty="0"/>
          </a:p>
          <a:p>
            <a:pPr marL="457200" lvl="0" indent="-330200" algn="just" rtl="0">
              <a:spcBef>
                <a:spcPts val="0"/>
              </a:spcBef>
              <a:spcAft>
                <a:spcPts val="0"/>
              </a:spcAft>
              <a:buSzPts val="1600"/>
              <a:buAutoNum type="arabicPeriod"/>
            </a:pPr>
            <a:r>
              <a:rPr lang="en" sz="1600" b="1" dirty="0"/>
              <a:t>Membuat Job ETL</a:t>
            </a:r>
            <a:r>
              <a:rPr lang="en" sz="1600" dirty="0"/>
              <a:t> di aplikasi talend untuk memindahkan data dari Staging ke Data Warehouse. Khusus untuk Tabel DimCustomer, lakukan transformasi data dengan merubah data dari kolom FirstName dan LastName menjadi huruf kapital semua, lalu gabungkan kedua kolom tersebut menjadi satu kolom yang bernama CustomerName</a:t>
            </a:r>
            <a:endParaRPr sz="1600" dirty="0"/>
          </a:p>
          <a:p>
            <a:pPr marL="457200" lvl="0" indent="-330200" algn="just" rtl="0">
              <a:spcBef>
                <a:spcPts val="0"/>
              </a:spcBef>
              <a:spcAft>
                <a:spcPts val="0"/>
              </a:spcAft>
              <a:buSzPts val="1600"/>
              <a:buAutoNum type="arabicPeriod"/>
            </a:pPr>
            <a:r>
              <a:rPr lang="en" sz="1600" b="1" dirty="0"/>
              <a:t>Membuat Store Procedure</a:t>
            </a:r>
            <a:r>
              <a:rPr lang="en" sz="1600" dirty="0"/>
              <a:t> (SP) untuk menampilkan summary sales order berdasarkan status pengiriman</a:t>
            </a:r>
            <a:endParaRPr sz="1600" dirty="0"/>
          </a:p>
        </p:txBody>
      </p:sp>
    </p:spTree>
    <p:extLst>
      <p:ext uri="{BB962C8B-B14F-4D97-AF65-F5344CB8AC3E}">
        <p14:creationId xmlns:p14="http://schemas.microsoft.com/office/powerpoint/2010/main" val="79341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5" name="Google Shape;95;p16"/>
          <p:cNvSpPr txBox="1"/>
          <p:nvPr/>
        </p:nvSpPr>
        <p:spPr>
          <a:xfrm>
            <a:off x="2118201" y="38640"/>
            <a:ext cx="47729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6" name="Google Shape;96;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 name="Google Shape;98;p16">
            <a:extLst>
              <a:ext uri="{FF2B5EF4-FFF2-40B4-BE49-F238E27FC236}">
                <a16:creationId xmlns:a16="http://schemas.microsoft.com/office/drawing/2014/main" id="{E64820EC-11F5-4D70-BB28-7F8A35DBCFA9}"/>
              </a:ext>
            </a:extLst>
          </p:cNvPr>
          <p:cNvSpPr txBox="1"/>
          <p:nvPr/>
        </p:nvSpPr>
        <p:spPr>
          <a:xfrm>
            <a:off x="1418821" y="791847"/>
            <a:ext cx="6171660" cy="923299"/>
          </a:xfrm>
          <a:prstGeom prst="rect">
            <a:avLst/>
          </a:prstGeom>
          <a:noFill/>
          <a:ln>
            <a:noFill/>
          </a:ln>
        </p:spPr>
        <p:txBody>
          <a:bodyPr spcFirstLastPara="1" wrap="square" lIns="91425" tIns="91425" rIns="91425" bIns="91425" anchor="t" anchorCtr="0">
            <a:spAutoFit/>
          </a:bodyPr>
          <a:lstStyle/>
          <a:p>
            <a:pPr marL="127000" lvl="0" algn="ctr" rtl="0">
              <a:spcBef>
                <a:spcPts val="0"/>
              </a:spcBef>
              <a:spcAft>
                <a:spcPts val="0"/>
              </a:spcAft>
              <a:buSzPts val="1600"/>
            </a:pPr>
            <a:r>
              <a:rPr lang="en" sz="1600" b="1" dirty="0"/>
              <a:t>Membuat sebuah Database</a:t>
            </a:r>
            <a:r>
              <a:rPr lang="en" sz="1600" dirty="0"/>
              <a:t> bernama </a:t>
            </a:r>
            <a:r>
              <a:rPr lang="en" sz="1600" b="1" dirty="0"/>
              <a:t>DWH_Project</a:t>
            </a:r>
            <a:r>
              <a:rPr lang="en" sz="1600" dirty="0"/>
              <a:t>, serta membuat Tabel Fact dan Dimension dari tabel yang ada di database Staging</a:t>
            </a:r>
            <a:endParaRPr lang="en-US" sz="1600" dirty="0"/>
          </a:p>
        </p:txBody>
      </p:sp>
      <p:pic>
        <p:nvPicPr>
          <p:cNvPr id="2" name="Picture 1">
            <a:extLst>
              <a:ext uri="{FF2B5EF4-FFF2-40B4-BE49-F238E27FC236}">
                <a16:creationId xmlns:a16="http://schemas.microsoft.com/office/drawing/2014/main" id="{A385A687-8F66-3144-95E2-1061785C7C51}"/>
              </a:ext>
            </a:extLst>
          </p:cNvPr>
          <p:cNvPicPr>
            <a:picLocks noChangeAspect="1"/>
          </p:cNvPicPr>
          <p:nvPr/>
        </p:nvPicPr>
        <p:blipFill>
          <a:blip r:embed="rId5"/>
          <a:stretch>
            <a:fillRect/>
          </a:stretch>
        </p:blipFill>
        <p:spPr>
          <a:xfrm>
            <a:off x="1670699" y="1633764"/>
            <a:ext cx="6017904" cy="3385071"/>
          </a:xfrm>
          <a:prstGeom prst="rect">
            <a:avLst/>
          </a:prstGeom>
        </p:spPr>
      </p:pic>
    </p:spTree>
    <p:extLst>
      <p:ext uri="{BB962C8B-B14F-4D97-AF65-F5344CB8AC3E}">
        <p14:creationId xmlns:p14="http://schemas.microsoft.com/office/powerpoint/2010/main" val="2175495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5" name="Google Shape;95;p16"/>
          <p:cNvSpPr txBox="1"/>
          <p:nvPr/>
        </p:nvSpPr>
        <p:spPr>
          <a:xfrm>
            <a:off x="2118201" y="38640"/>
            <a:ext cx="4772900" cy="954077"/>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Case Study</a:t>
            </a:r>
            <a:endParaRPr sz="5000" b="1" dirty="0">
              <a:latin typeface="Rubik"/>
              <a:ea typeface="Rubik"/>
              <a:cs typeface="Rubik"/>
              <a:sym typeface="Rubik"/>
            </a:endParaRPr>
          </a:p>
        </p:txBody>
      </p:sp>
      <p:pic>
        <p:nvPicPr>
          <p:cNvPr id="96" name="Google Shape;96;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 name="Google Shape;98;p16">
            <a:extLst>
              <a:ext uri="{FF2B5EF4-FFF2-40B4-BE49-F238E27FC236}">
                <a16:creationId xmlns:a16="http://schemas.microsoft.com/office/drawing/2014/main" id="{E64820EC-11F5-4D70-BB28-7F8A35DBCFA9}"/>
              </a:ext>
            </a:extLst>
          </p:cNvPr>
          <p:cNvSpPr txBox="1"/>
          <p:nvPr/>
        </p:nvSpPr>
        <p:spPr>
          <a:xfrm>
            <a:off x="1418821" y="791847"/>
            <a:ext cx="6171660" cy="923299"/>
          </a:xfrm>
          <a:prstGeom prst="rect">
            <a:avLst/>
          </a:prstGeom>
          <a:noFill/>
          <a:ln>
            <a:noFill/>
          </a:ln>
        </p:spPr>
        <p:txBody>
          <a:bodyPr spcFirstLastPara="1" wrap="square" lIns="91425" tIns="91425" rIns="91425" bIns="91425" anchor="t" anchorCtr="0">
            <a:spAutoFit/>
          </a:bodyPr>
          <a:lstStyle/>
          <a:p>
            <a:pPr marL="127000" lvl="0" algn="ctr" rtl="0">
              <a:spcBef>
                <a:spcPts val="0"/>
              </a:spcBef>
              <a:spcAft>
                <a:spcPts val="0"/>
              </a:spcAft>
              <a:buSzPts val="1600"/>
            </a:pPr>
            <a:r>
              <a:rPr lang="en" sz="1600" b="1" dirty="0"/>
              <a:t>Membuat sebuah Database</a:t>
            </a:r>
            <a:r>
              <a:rPr lang="en" sz="1600" dirty="0"/>
              <a:t> bernama </a:t>
            </a:r>
            <a:r>
              <a:rPr lang="en" sz="1600" b="1" dirty="0"/>
              <a:t>DWH_Project</a:t>
            </a:r>
            <a:r>
              <a:rPr lang="en" sz="1600" dirty="0"/>
              <a:t>, serta membuat Tabel Fact dan Dimension dari tabel yang ada di database Staging</a:t>
            </a:r>
            <a:endParaRPr lang="en-US" sz="1600" dirty="0"/>
          </a:p>
        </p:txBody>
      </p:sp>
      <p:pic>
        <p:nvPicPr>
          <p:cNvPr id="3" name="Picture 2">
            <a:extLst>
              <a:ext uri="{FF2B5EF4-FFF2-40B4-BE49-F238E27FC236}">
                <a16:creationId xmlns:a16="http://schemas.microsoft.com/office/drawing/2014/main" id="{F24FE900-6A35-ADD2-EF4C-1036B258A021}"/>
              </a:ext>
            </a:extLst>
          </p:cNvPr>
          <p:cNvPicPr>
            <a:picLocks noChangeAspect="1"/>
          </p:cNvPicPr>
          <p:nvPr/>
        </p:nvPicPr>
        <p:blipFill>
          <a:blip r:embed="rId5"/>
          <a:stretch>
            <a:fillRect/>
          </a:stretch>
        </p:blipFill>
        <p:spPr>
          <a:xfrm>
            <a:off x="1625021" y="1604116"/>
            <a:ext cx="6270846" cy="3527351"/>
          </a:xfrm>
          <a:prstGeom prst="rect">
            <a:avLst/>
          </a:prstGeom>
        </p:spPr>
      </p:pic>
    </p:spTree>
    <p:extLst>
      <p:ext uri="{BB962C8B-B14F-4D97-AF65-F5344CB8AC3E}">
        <p14:creationId xmlns:p14="http://schemas.microsoft.com/office/powerpoint/2010/main" val="986287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638</Words>
  <Application>Microsoft Office PowerPoint</Application>
  <PresentationFormat>On-screen Show (16:9)</PresentationFormat>
  <Paragraphs>61</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Rubik</vt:lpstr>
      <vt:lpstr>Rubik Medium</vt:lpstr>
      <vt:lpstr>Arial</vt:lpstr>
      <vt:lpstr>Rubik Light</vt:lpstr>
      <vt:lpstr>Rubik SemiBold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HASAN AZIZ</cp:lastModifiedBy>
  <cp:revision>7</cp:revision>
  <dcterms:modified xsi:type="dcterms:W3CDTF">2023-12-04T15:22:41Z</dcterms:modified>
</cp:coreProperties>
</file>